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docProps/core1.xml" ContentType="application/vnd.openxmlformats-package.core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metadata/core-properties" Target="docProps/core1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6"/>
  </p:notesMasterIdLst>
  <p:handoutMasterIdLst>
    <p:handoutMasterId r:id="rId17"/>
  </p:handoutMasterIdLst>
  <p:sldIdLst>
    <p:sldId id="256" r:id="rId3"/>
    <p:sldId id="275" r:id="rId4"/>
    <p:sldId id="259" r:id="rId5"/>
    <p:sldId id="277" r:id="rId6"/>
    <p:sldId id="272" r:id="rId7"/>
    <p:sldId id="276" r:id="rId8"/>
    <p:sldId id="271" r:id="rId9"/>
    <p:sldId id="260" r:id="rId10"/>
    <p:sldId id="261" r:id="rId11"/>
    <p:sldId id="262" r:id="rId12"/>
    <p:sldId id="263" r:id="rId13"/>
    <p:sldId id="269" r:id="rId14"/>
    <p:sldId id="270" r:id="rId15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34" y="-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207BA-D5C7-4613-A57E-A4B5ADA31B8E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TM#1   Belfort – France, October 17th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92237-C7B1-49F9-8F5C-3579F6CC3E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3AC66-9FBB-4ABD-B1FC-C6FE0BCAEBD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TM#1   Belfort – France, October 17th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BB033-BEE6-4663-B295-A4A0647B8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TM#1   Belfort – France, October 17th 2019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4" name="Picture 73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5" name="Picture 74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/>
          <p:nvPr/>
        </p:nvPicPr>
        <p:blipFill>
          <a:blip r:embed="rId15" cstate="print"/>
          <a:stretch/>
        </p:blipFill>
        <p:spPr>
          <a:xfrm>
            <a:off x="151560" y="136440"/>
            <a:ext cx="1746360" cy="45468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963440" y="681120"/>
            <a:ext cx="9389520" cy="1009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o-RO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Apasă pentru editare format text contur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o-RO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 doilea nivel de schițare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o-RO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 treilea nivel de schițare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o-RO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 patrules nivel de schițare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o-RO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 cincilea nivel de schițare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o-RO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 șaselea nivel de schițare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o-RO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 șaptelea nivel de schițare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6"/>
          <p:cNvPicPr/>
          <p:nvPr/>
        </p:nvPicPr>
        <p:blipFill>
          <a:blip r:embed="rId15" cstate="print"/>
          <a:stretch/>
        </p:blipFill>
        <p:spPr>
          <a:xfrm>
            <a:off x="151560" y="136440"/>
            <a:ext cx="1746360" cy="454680"/>
          </a:xfrm>
          <a:prstGeom prst="rect">
            <a:avLst/>
          </a:prstGeom>
          <a:ln>
            <a:noFill/>
          </a:ln>
        </p:spPr>
      </p:pic>
      <p:sp>
        <p:nvSpPr>
          <p:cNvPr id="38" name="CustomShape 1"/>
          <p:cNvSpPr/>
          <p:nvPr/>
        </p:nvSpPr>
        <p:spPr>
          <a:xfrm>
            <a:off x="2077560" y="38160"/>
            <a:ext cx="5588640" cy="65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o-RO" sz="2000" b="1" strike="noStrike" spc="-1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WATT ELSE</a:t>
            </a:r>
            <a:r>
              <a:rPr lang="ro-RO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 </a:t>
            </a:r>
            <a:r>
              <a:rPr lang="ro-RO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NET</a:t>
            </a:r>
            <a:r>
              <a:rPr lang="ro-RO" sz="1800" b="1" strike="noStrike" spc="-1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W</a:t>
            </a:r>
            <a:r>
              <a:rPr lang="ro-RO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ORK FOR A DYNAMIC </a:t>
            </a:r>
            <a:r>
              <a:rPr lang="ro-RO" sz="1800" b="1" strike="noStrike" spc="-1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A</a:t>
            </a:r>
            <a:r>
              <a:rPr lang="ro-RO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CTORS INVOLVED IN </a:t>
            </a:r>
            <a:r>
              <a:rPr lang="ro-RO" sz="1800" b="1" strike="noStrike" spc="-1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T</a:t>
            </a:r>
            <a:r>
              <a:rPr lang="ro-RO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HE </a:t>
            </a:r>
            <a:r>
              <a:rPr lang="ro-RO" sz="1800" b="1" strike="noStrike" spc="-1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T</a:t>
            </a:r>
            <a:r>
              <a:rPr lang="ro-RO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RANSITION OF COMPETENCES IN THE </a:t>
            </a:r>
            <a:r>
              <a:rPr lang="ro-RO" sz="1800" b="1" strike="noStrike" spc="-1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E</a:t>
            </a:r>
            <a:r>
              <a:rPr lang="ro-RO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NERGY FIELD FACING </a:t>
            </a:r>
            <a:r>
              <a:rPr lang="ro-RO" sz="1800" b="1" strike="noStrike" spc="-1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L</a:t>
            </a:r>
            <a:r>
              <a:rPr lang="ro-RO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EARNING CHALLENGE</a:t>
            </a:r>
            <a:r>
              <a:rPr lang="ro-RO" sz="1800" b="1" strike="noStrike" spc="-1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S</a:t>
            </a:r>
            <a:r>
              <a:rPr lang="ro-RO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 IN </a:t>
            </a:r>
            <a:r>
              <a:rPr lang="ro-RO" sz="1800" b="1" strike="noStrike" spc="-1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E</a:t>
            </a:r>
            <a:r>
              <a:rPr lang="ro-RO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UROPE</a:t>
            </a:r>
            <a:endParaRPr lang="ro-R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o-RO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Apasă pentru editare format text contur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o-RO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 doilea nivel de schițare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o-RO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 treilea nivel de schițare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o-RO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 patrules nivel de schițare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o-RO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 cincilea nivel de schițare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o-RO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 șaselea nivel de schițare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o-RO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 șaptelea nivel de schițare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346760" y="1750320"/>
            <a:ext cx="9723960" cy="117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o-RO" sz="3600" b="1" strike="noStrike" spc="-1" dirty="0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WATT </a:t>
            </a:r>
            <a:r>
              <a:rPr lang="ro-RO" sz="3600" b="1" strike="noStrike" spc="-1" dirty="0" err="1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ELSE</a:t>
            </a:r>
            <a:r>
              <a:rPr lang="ro-RO" sz="3600" b="1" strike="noStrike" spc="-1" dirty="0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o-RO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- </a:t>
            </a:r>
            <a:r>
              <a:rPr lang="ro-RO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NET</a:t>
            </a:r>
            <a:r>
              <a:rPr lang="ro-RO" sz="3200" b="1" strike="noStrike" spc="-1" dirty="0" err="1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W</a:t>
            </a:r>
            <a:r>
              <a:rPr lang="ro-RO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ORK</a:t>
            </a:r>
            <a:r>
              <a:rPr lang="ro-RO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FOR A </a:t>
            </a:r>
            <a:r>
              <a:rPr lang="ro-RO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DYNAMIC</a:t>
            </a:r>
            <a:r>
              <a:rPr lang="ro-RO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ro-RO" sz="3200" b="1" strike="noStrike" spc="-1" dirty="0" err="1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</a:t>
            </a:r>
            <a:r>
              <a:rPr lang="ro-RO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CTORS</a:t>
            </a:r>
            <a:r>
              <a:rPr lang="ro-RO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ro-RO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INVOLVED</a:t>
            </a:r>
            <a:r>
              <a:rPr lang="ro-RO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IN </a:t>
            </a:r>
            <a:r>
              <a:rPr lang="ro-RO" sz="3200" b="1" strike="noStrike" spc="-1" dirty="0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</a:t>
            </a:r>
            <a:r>
              <a:rPr lang="ro-RO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HE </a:t>
            </a:r>
            <a:r>
              <a:rPr lang="ro-RO" sz="3200" b="1" strike="noStrike" spc="-1" dirty="0" err="1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</a:t>
            </a:r>
            <a:r>
              <a:rPr lang="ro-RO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RANSITION</a:t>
            </a:r>
            <a:r>
              <a:rPr lang="ro-RO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OF </a:t>
            </a:r>
            <a:r>
              <a:rPr lang="ro-RO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COMPETENCES</a:t>
            </a:r>
            <a:r>
              <a:rPr lang="ro-RO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IN THE </a:t>
            </a:r>
            <a:r>
              <a:rPr lang="ro-RO" sz="3200" b="1" strike="noStrike" spc="-1" dirty="0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</a:t>
            </a:r>
            <a:r>
              <a:rPr lang="ro-RO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NERGY </a:t>
            </a:r>
            <a:r>
              <a:rPr lang="ro-RO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FIELD</a:t>
            </a:r>
            <a:r>
              <a:rPr lang="ro-RO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ro-RO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FACING</a:t>
            </a:r>
            <a:r>
              <a:rPr lang="ro-RO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ro-RO" sz="3200" b="1" strike="noStrike" spc="-1" dirty="0" err="1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</a:t>
            </a:r>
            <a:r>
              <a:rPr lang="ro-RO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EARNING</a:t>
            </a:r>
            <a:r>
              <a:rPr lang="ro-RO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ro-RO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CHALLENGE</a:t>
            </a:r>
            <a:r>
              <a:rPr lang="ro-RO" sz="3200" b="1" strike="noStrike" spc="-1" dirty="0" err="1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</a:t>
            </a:r>
            <a:r>
              <a:rPr lang="ro-RO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IN </a:t>
            </a:r>
            <a:r>
              <a:rPr lang="ro-RO" sz="3200" b="1" strike="noStrike" spc="-1" dirty="0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</a:t>
            </a:r>
            <a:r>
              <a:rPr lang="ro-RO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UROPE</a:t>
            </a:r>
            <a:endParaRPr lang="ro-RO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858384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AA66A29F-E341-49EB-8924-26F0E7299185}" type="slidenum">
              <a:rPr lang="ro-RO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1</a:t>
            </a:fld>
            <a:r>
              <a:rPr lang="ro-RO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/15</a:t>
            </a:r>
            <a:endParaRPr lang="ro-R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CustomShape 3"/>
          <p:cNvSpPr/>
          <p:nvPr/>
        </p:nvSpPr>
        <p:spPr>
          <a:xfrm>
            <a:off x="394560" y="6254640"/>
            <a:ext cx="3941640" cy="30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o-RO" sz="1600" b="1" strike="noStrike" spc="-1">
                <a:solidFill>
                  <a:srgbClr val="70AD4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2019-1-FR01-KA202-062503</a:t>
            </a:r>
            <a:endParaRPr lang="ro-R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4"/>
          <p:cNvSpPr/>
          <p:nvPr/>
        </p:nvSpPr>
        <p:spPr>
          <a:xfrm>
            <a:off x="228600" y="3304800"/>
            <a:ext cx="11277600" cy="15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o-RO" sz="3200" b="1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Transnational</a:t>
            </a:r>
            <a:r>
              <a:rPr lang="ro-RO" sz="32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Meeting TM#1 </a:t>
            </a:r>
            <a:r>
              <a:rPr lang="ro-RO" sz="32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</a:t>
            </a:r>
            <a:r>
              <a:rPr lang="ro-RO" sz="3200" b="1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Belfort</a:t>
            </a:r>
            <a:r>
              <a:rPr lang="ro-RO" sz="32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ro-RO" sz="32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– France</a:t>
            </a:r>
            <a:r>
              <a:rPr lang="en-US" sz="32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</a:t>
            </a:r>
            <a:endParaRPr lang="en-US" sz="3200" b="1" strike="noStrike" spc="-1" dirty="0" smtClean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o-RO" sz="3200" b="1" strike="noStrike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October</a:t>
            </a:r>
            <a:r>
              <a:rPr lang="ro-RO" sz="32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ro-RO" sz="32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17</a:t>
            </a:r>
            <a:r>
              <a:rPr lang="ro-RO" sz="3200" b="1" strike="noStrike" spc="-1" baseline="30000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</a:t>
            </a:r>
            <a:r>
              <a:rPr lang="ro-RO" sz="32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ro-RO" sz="32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2019</a:t>
            </a:r>
            <a:endParaRPr lang="en-US" sz="3200" b="1" strike="noStrike" spc="-1" dirty="0" smtClean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pic>
        <p:nvPicPr>
          <p:cNvPr id="81" name="Image 6"/>
          <p:cNvPicPr/>
          <p:nvPr/>
        </p:nvPicPr>
        <p:blipFill>
          <a:blip r:embed="rId2"/>
          <a:stretch/>
        </p:blipFill>
        <p:spPr>
          <a:xfrm>
            <a:off x="4114800" y="5252760"/>
            <a:ext cx="7738920" cy="1389960"/>
          </a:xfrm>
          <a:prstGeom prst="rect">
            <a:avLst/>
          </a:prstGeom>
          <a:ln>
            <a:noFill/>
          </a:ln>
        </p:spPr>
      </p:pic>
      <p:pic>
        <p:nvPicPr>
          <p:cNvPr id="82" name="Image 12"/>
          <p:cNvPicPr/>
          <p:nvPr/>
        </p:nvPicPr>
        <p:blipFill>
          <a:blip r:embed="rId3"/>
          <a:stretch/>
        </p:blipFill>
        <p:spPr>
          <a:xfrm>
            <a:off x="147600" y="113040"/>
            <a:ext cx="5527440" cy="14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2"/>
          <p:cNvSpPr txBox="1">
            <a:spLocks/>
          </p:cNvSpPr>
          <p:nvPr/>
        </p:nvSpPr>
        <p:spPr>
          <a:xfrm>
            <a:off x="1219200" y="990600"/>
            <a:ext cx="8229600" cy="87172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</a:rPr>
              <a:t> Programul primei întâlniri de proiect de la </a:t>
            </a:r>
            <a:r>
              <a:rPr kumimoji="0" lang="ro-RO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</a:rPr>
              <a:t>Belfort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Substituent conținut 1"/>
          <p:cNvSpPr txBox="1">
            <a:spLocks/>
          </p:cNvSpPr>
          <p:nvPr/>
        </p:nvSpPr>
        <p:spPr>
          <a:xfrm>
            <a:off x="990600" y="2286000"/>
            <a:ext cx="5528733" cy="357293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Joi, 17 oct 2019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Prezentarea contextului economic – social al fiecărei țări / regiuni</a:t>
            </a:r>
          </a:p>
          <a:p>
            <a:pPr marL="0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Prezentarea datelor legate de energie din fiecare </a:t>
            </a:r>
            <a:b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țară / regiune</a:t>
            </a:r>
          </a:p>
          <a:p>
            <a:pPr marL="0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Vizită la </a:t>
            </a:r>
            <a:r>
              <a:rPr kumimoji="0" lang="ro-RO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UTBM</a:t>
            </a: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(University of Technology </a:t>
            </a:r>
            <a:r>
              <a:rPr kumimoji="0" lang="ro-RO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Belfort</a:t>
            </a: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</a:p>
          <a:p>
            <a:pPr marL="0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Forum și conferința WATT </a:t>
            </a:r>
            <a:r>
              <a:rPr kumimoji="0" lang="ro-RO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ELSE</a:t>
            </a: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la </a:t>
            </a:r>
            <a:r>
              <a:rPr kumimoji="0" lang="ro-RO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UTBM</a:t>
            </a: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2" descr="C:\Users\biologie\Desktop\New folder\PHOTO-2019-10-28-12-51-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3800" y="2286000"/>
            <a:ext cx="3002756" cy="4003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 txBox="1">
            <a:spLocks/>
          </p:cNvSpPr>
          <p:nvPr/>
        </p:nvSpPr>
        <p:spPr>
          <a:xfrm>
            <a:off x="1676400" y="1143000"/>
            <a:ext cx="8229600" cy="6858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</a:rPr>
              <a:t> Programul primei întâlniri de proiect de la </a:t>
            </a:r>
            <a:r>
              <a:rPr kumimoji="0" lang="ro-RO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</a:rPr>
              <a:t>Belfort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Substituent conținut 2"/>
          <p:cNvSpPr txBox="1">
            <a:spLocks/>
          </p:cNvSpPr>
          <p:nvPr/>
        </p:nvSpPr>
        <p:spPr>
          <a:xfrm>
            <a:off x="381000" y="2133600"/>
            <a:ext cx="8991600" cy="105833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Vineri, 18 oct 2019</a:t>
            </a:r>
          </a:p>
          <a:p>
            <a:pPr marL="0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Stabilirea obiectivelor pentru următoarea întâlnire din Ianuarie 2020 de la Bratislava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3048000"/>
            <a:ext cx="4191000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3048000"/>
            <a:ext cx="4191000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u 1"/>
          <p:cNvSpPr txBox="1">
            <a:spLocks/>
          </p:cNvSpPr>
          <p:nvPr/>
        </p:nvSpPr>
        <p:spPr>
          <a:xfrm>
            <a:off x="1600200" y="914400"/>
            <a:ext cx="8229600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</a:rPr>
              <a:t>Belfort </a:t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</a:rPr>
            </a:b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</a:rPr>
              <a:t>Regiunea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</a:rPr>
              <a:t> Bourgogne-Franche-Comte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743200"/>
            <a:ext cx="36576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ubstituent conținu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0" y="2736273"/>
            <a:ext cx="3611419" cy="2708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u 2"/>
          <p:cNvSpPr txBox="1">
            <a:spLocks/>
          </p:cNvSpPr>
          <p:nvPr/>
        </p:nvSpPr>
        <p:spPr>
          <a:xfrm>
            <a:off x="1524000" y="990600"/>
            <a:ext cx="8229600" cy="95707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</a:rPr>
              <a:t>Belfort </a:t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</a:rPr>
            </a:b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</a:rPr>
              <a:t>Regiunea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</a:rPr>
              <a:t> Bourgogne-Franche-Comte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8" name="Substituent conținu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133600"/>
            <a:ext cx="3687233" cy="2765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C:\Users\biologie\Desktop\New folder\PHOTO-2019-10-28-12-51-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36576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5638800"/>
            <a:ext cx="769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pc="-1" dirty="0" smtClean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Participant: inspector </a:t>
            </a:r>
            <a:r>
              <a:rPr lang="ro-RO" sz="2000" b="1" spc="-1" dirty="0" smtClean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ș</a:t>
            </a:r>
            <a:r>
              <a:rPr lang="en-US" sz="2000" b="1" spc="-1" dirty="0" err="1" smtClean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colar</a:t>
            </a:r>
            <a:r>
              <a:rPr lang="en-US" sz="2000" b="1" spc="-1" dirty="0" smtClean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b="1" spc="-1" dirty="0" err="1" smtClean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pentru</a:t>
            </a:r>
            <a:r>
              <a:rPr lang="en-US" sz="2000" b="1" spc="-1" dirty="0" smtClean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b="1" spc="-1" dirty="0" err="1" smtClean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Biologie</a:t>
            </a:r>
            <a:r>
              <a:rPr lang="ro-RO" sz="2000" b="1" spc="-1" dirty="0" smtClean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lang="en-US" sz="2000" b="1" spc="-1" dirty="0" err="1" smtClean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prof</a:t>
            </a:r>
            <a:r>
              <a:rPr lang="en-US" sz="2000" b="1" spc="-1" dirty="0" smtClean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r>
              <a:rPr lang="en-US" sz="2000" b="1" spc="-1" dirty="0" err="1" smtClean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Lorela</a:t>
            </a:r>
            <a:r>
              <a:rPr lang="en-US" sz="2000" b="1" spc="-1" dirty="0" smtClean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b="1" spc="-1" dirty="0" err="1" smtClean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Caradan</a:t>
            </a:r>
            <a:endParaRPr lang="ro-RO" sz="2000" spc="-1" dirty="0">
              <a:solidFill>
                <a:schemeClr val="accent3">
                  <a:lumMod val="75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 txBox="1">
            <a:spLocks/>
          </p:cNvSpPr>
          <p:nvPr/>
        </p:nvSpPr>
        <p:spPr>
          <a:xfrm>
            <a:off x="2209800" y="1219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ro-RO" sz="2400" b="1" kern="0" dirty="0">
                <a:solidFill>
                  <a:schemeClr val="accent3">
                    <a:lumMod val="75000"/>
                  </a:schemeClr>
                </a:solidFill>
              </a:rPr>
              <a:t>Obiective</a:t>
            </a:r>
            <a:r>
              <a:rPr lang="en-US" sz="2400" b="1" kern="0" dirty="0">
                <a:solidFill>
                  <a:schemeClr val="accent3">
                    <a:lumMod val="75000"/>
                  </a:schemeClr>
                </a:solidFill>
              </a:rPr>
              <a:t>le</a:t>
            </a:r>
            <a:r>
              <a:rPr lang="ro-RO" sz="2400" b="1" kern="0" dirty="0">
                <a:solidFill>
                  <a:schemeClr val="accent3">
                    <a:lumMod val="75000"/>
                  </a:schemeClr>
                </a:solidFill>
              </a:rPr>
              <a:t> proiect</a:t>
            </a:r>
            <a:r>
              <a:rPr lang="en-US" sz="2400" b="1" kern="0" dirty="0" err="1">
                <a:solidFill>
                  <a:schemeClr val="accent3">
                    <a:lumMod val="75000"/>
                  </a:schemeClr>
                </a:solidFill>
              </a:rPr>
              <a:t>ului</a:t>
            </a:r>
            <a:endParaRPr lang="en-US" sz="2400" b="1" kern="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stituent conținut 2"/>
          <p:cNvSpPr txBox="1">
            <a:spLocks/>
          </p:cNvSpPr>
          <p:nvPr/>
        </p:nvSpPr>
        <p:spPr>
          <a:xfrm>
            <a:off x="872067" y="2675467"/>
            <a:ext cx="9872133" cy="3450696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o-RO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Pentru domeniul universitar, preuniversitar și organizațiile de </a:t>
            </a:r>
            <a:r>
              <a:rPr kumimoji="0" lang="ro-RO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tra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i</a:t>
            </a:r>
            <a:r>
              <a:rPr kumimoji="0" lang="ro-RO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ning profesional </a:t>
            </a:r>
          </a:p>
          <a:p>
            <a:pPr marL="457200" lvl="2">
              <a:lnSpc>
                <a:spcPct val="150000"/>
              </a:lnSpc>
              <a:buFont typeface="Wingdings" pitchFamily="2" charset="2"/>
              <a:buChar char="§"/>
            </a:pPr>
            <a:r>
              <a:rPr kumimoji="0" lang="ro-RO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Adaptarea la nevoile firmei</a:t>
            </a:r>
          </a:p>
          <a:p>
            <a:pPr marL="457200" lvl="2">
              <a:lnSpc>
                <a:spcPct val="150000"/>
              </a:lnSpc>
              <a:buFont typeface="Wingdings" pitchFamily="2" charset="2"/>
              <a:buChar char="§"/>
            </a:pPr>
            <a:r>
              <a:rPr kumimoji="0" lang="ro-RO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Descoperirea de locuri de muncă și noi competențe în domeniul energetic </a:t>
            </a:r>
          </a:p>
          <a:p>
            <a:pPr marL="457200" lvl="2">
              <a:lnSpc>
                <a:spcPct val="150000"/>
              </a:lnSpc>
              <a:buFont typeface="Wingdings" pitchFamily="2" charset="2"/>
              <a:buChar char="§"/>
            </a:pPr>
            <a:r>
              <a:rPr kumimoji="0" lang="ro-RO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Atragerea tinerilor către domeniul energetic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stituent conținut 2"/>
          <p:cNvSpPr txBox="1">
            <a:spLocks/>
          </p:cNvSpPr>
          <p:nvPr/>
        </p:nvSpPr>
        <p:spPr>
          <a:xfrm>
            <a:off x="872067" y="2675467"/>
            <a:ext cx="9491133" cy="3450696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Pentru firme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457200" lvl="2">
              <a:lnSpc>
                <a:spcPct val="150000"/>
              </a:lnSpc>
              <a:buFont typeface="Wingdings" pitchFamily="2" charset="2"/>
              <a:buChar char="§"/>
            </a:pPr>
            <a:r>
              <a:rPr kumimoji="0" lang="ro-RO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Anticiparea modificării locurilor de muncă din domeniul energiei</a:t>
            </a:r>
          </a:p>
          <a:p>
            <a:pPr marL="457200" lvl="2">
              <a:lnSpc>
                <a:spcPct val="150000"/>
              </a:lnSpc>
              <a:buFont typeface="Wingdings" pitchFamily="2" charset="2"/>
              <a:buChar char="§"/>
            </a:pPr>
            <a:r>
              <a:rPr kumimoji="0" lang="ro-RO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Atragerea persoanelor talentate în acest domeniu</a:t>
            </a:r>
          </a:p>
          <a:p>
            <a:pPr marL="457200" lvl="2">
              <a:lnSpc>
                <a:spcPct val="150000"/>
              </a:lnSpc>
              <a:buFont typeface="Wingdings" pitchFamily="2" charset="2"/>
              <a:buChar char="§"/>
            </a:pPr>
            <a:r>
              <a:rPr kumimoji="0" lang="ro-RO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Crearea de legături  între diferite firme europene din domeniul energiei și universități</a:t>
            </a:r>
          </a:p>
          <a:p>
            <a:pPr marL="0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" name="Titlu 1"/>
          <p:cNvSpPr txBox="1">
            <a:spLocks/>
          </p:cNvSpPr>
          <p:nvPr/>
        </p:nvSpPr>
        <p:spPr>
          <a:xfrm>
            <a:off x="3048000" y="1219200"/>
            <a:ext cx="5943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</a:rPr>
              <a:t>Obiective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</a:rPr>
              <a:t>le</a:t>
            </a:r>
            <a:r>
              <a:rPr kumimoji="0" lang="ro-RO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</a:rPr>
              <a:t> proiect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</a:rPr>
              <a:t>ului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2"/>
          <p:cNvSpPr txBox="1">
            <a:spLocks/>
          </p:cNvSpPr>
          <p:nvPr/>
        </p:nvSpPr>
        <p:spPr>
          <a:xfrm>
            <a:off x="872067" y="2675467"/>
            <a:ext cx="5985933" cy="345069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ro-RO" b="1" dirty="0" smtClean="0">
                <a:latin typeface="Calibri" pitchFamily="34" charset="0"/>
              </a:rPr>
              <a:t>Pentru organizații publice</a:t>
            </a:r>
            <a:endParaRPr lang="en-US" b="1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ro-RO" b="1" dirty="0" smtClean="0">
              <a:latin typeface="Calibri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ro-RO" dirty="0" smtClean="0">
                <a:latin typeface="Calibri" pitchFamily="34" charset="0"/>
              </a:rPr>
              <a:t>Stabilirea de politici publice pentru a asigura o dinamică a resurselor umane în domeniul energetic</a:t>
            </a:r>
          </a:p>
          <a:p>
            <a:pPr lvl="1">
              <a:lnSpc>
                <a:spcPct val="150000"/>
              </a:lnSpc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" name="Titlu 1"/>
          <p:cNvSpPr txBox="1">
            <a:spLocks/>
          </p:cNvSpPr>
          <p:nvPr/>
        </p:nvSpPr>
        <p:spPr>
          <a:xfrm>
            <a:off x="3733800" y="1066800"/>
            <a:ext cx="43434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ro-RO" sz="2400" b="1" kern="0" dirty="0">
                <a:solidFill>
                  <a:schemeClr val="accent3">
                    <a:lumMod val="75000"/>
                  </a:schemeClr>
                </a:solidFill>
              </a:rPr>
              <a:t>Obiective</a:t>
            </a:r>
            <a:r>
              <a:rPr lang="en-US" sz="2400" b="1" kern="0" dirty="0">
                <a:solidFill>
                  <a:schemeClr val="accent3">
                    <a:lumMod val="75000"/>
                  </a:schemeClr>
                </a:solidFill>
              </a:rPr>
              <a:t>le</a:t>
            </a:r>
            <a:r>
              <a:rPr lang="ro-RO" sz="2400" b="1" kern="0" dirty="0">
                <a:solidFill>
                  <a:schemeClr val="accent3">
                    <a:lumMod val="75000"/>
                  </a:schemeClr>
                </a:solidFill>
              </a:rPr>
              <a:t> proiect</a:t>
            </a:r>
            <a:r>
              <a:rPr lang="en-US" sz="2400" b="1" kern="0" dirty="0" err="1">
                <a:solidFill>
                  <a:schemeClr val="accent3">
                    <a:lumMod val="75000"/>
                  </a:schemeClr>
                </a:solidFill>
              </a:rPr>
              <a:t>ului</a:t>
            </a:r>
            <a:endParaRPr lang="en-US" sz="2400" b="1" kern="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286000"/>
            <a:ext cx="4851400" cy="3638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 txBox="1">
            <a:spLocks/>
          </p:cNvSpPr>
          <p:nvPr/>
        </p:nvSpPr>
        <p:spPr>
          <a:xfrm>
            <a:off x="2209800" y="12192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ro-RO" sz="2400" b="1" kern="0" dirty="0">
                <a:solidFill>
                  <a:schemeClr val="accent3">
                    <a:lumMod val="75000"/>
                  </a:schemeClr>
                </a:solidFill>
              </a:rPr>
              <a:t>Obiective</a:t>
            </a:r>
            <a:r>
              <a:rPr lang="en-US" sz="2400" b="1" kern="0" dirty="0">
                <a:solidFill>
                  <a:schemeClr val="accent3">
                    <a:lumMod val="75000"/>
                  </a:schemeClr>
                </a:solidFill>
              </a:rPr>
              <a:t>le</a:t>
            </a:r>
            <a:r>
              <a:rPr lang="ro-RO" sz="2400" b="1" kern="0" dirty="0">
                <a:solidFill>
                  <a:schemeClr val="accent3">
                    <a:lumMod val="75000"/>
                  </a:schemeClr>
                </a:solidFill>
              </a:rPr>
              <a:t> proiect</a:t>
            </a:r>
            <a:r>
              <a:rPr lang="en-US" sz="2400" b="1" kern="0" dirty="0" err="1">
                <a:solidFill>
                  <a:schemeClr val="accent3">
                    <a:lumMod val="75000"/>
                  </a:schemeClr>
                </a:solidFill>
              </a:rPr>
              <a:t>ului</a:t>
            </a:r>
            <a:endParaRPr lang="en-US" sz="2400" b="1" kern="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stituent conținut 2"/>
          <p:cNvSpPr txBox="1">
            <a:spLocks/>
          </p:cNvSpPr>
          <p:nvPr/>
        </p:nvSpPr>
        <p:spPr>
          <a:xfrm>
            <a:off x="872067" y="2675467"/>
            <a:ext cx="10253133" cy="345069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ro-RO" b="1" dirty="0" smtClean="0">
                <a:latin typeface="Calibri" pitchFamily="34" charset="0"/>
              </a:rPr>
              <a:t>Pentru colaboratorii și partenerii europeni</a:t>
            </a:r>
            <a:endParaRPr lang="en-US" b="1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ro-RO" b="1" dirty="0" smtClean="0">
              <a:latin typeface="Calibri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ro-RO" dirty="0" smtClean="0">
                <a:latin typeface="Calibri" pitchFamily="34" charset="0"/>
              </a:rPr>
              <a:t>Adoptarea metodologiei Uniunii Europene cu privire la managementul proiectelor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ro-RO" dirty="0" smtClean="0">
                <a:latin typeface="Calibri" pitchFamily="34" charset="0"/>
              </a:rPr>
              <a:t>Cunoașterea aprofundată a evoluției locurilor de muncă în vederea asigurării unei mai bune inserții sociale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ro-RO" dirty="0" smtClean="0">
                <a:latin typeface="Calibri" pitchFamily="34" charset="0"/>
              </a:rPr>
              <a:t>Crearea unei hărți la nivel european a locurilor de muncă și a competențelor din domeniul energetic</a:t>
            </a:r>
            <a:endParaRPr lang="ro-RO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 txBox="1">
            <a:spLocks/>
          </p:cNvSpPr>
          <p:nvPr/>
        </p:nvSpPr>
        <p:spPr>
          <a:xfrm>
            <a:off x="1981200" y="13716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/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Rezultate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 estimate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Substituent conținut 2"/>
          <p:cNvSpPr txBox="1">
            <a:spLocks/>
          </p:cNvSpPr>
          <p:nvPr/>
        </p:nvSpPr>
        <p:spPr>
          <a:xfrm>
            <a:off x="990600" y="2286000"/>
            <a:ext cx="8424333" cy="345069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ro-RO" b="1" dirty="0" smtClean="0"/>
              <a:t>Fiecare partener va asigura</a:t>
            </a:r>
            <a:endParaRPr lang="en-US" b="1" dirty="0" smtClean="0"/>
          </a:p>
          <a:p>
            <a:pPr>
              <a:lnSpc>
                <a:spcPct val="150000"/>
              </a:lnSpc>
            </a:pPr>
            <a:endParaRPr lang="ro-RO" b="1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ro-RO" dirty="0" smtClean="0"/>
              <a:t>O diagnoză a locurilor de muncă din domeniul energetic al regiunii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ro-RO" dirty="0" smtClean="0"/>
              <a:t>O descriere a competențelor profesionale a joburilor din domeniul energetic al regiunii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ro-RO" dirty="0" smtClean="0"/>
              <a:t>Organizarea unei conferințe cu persoane competente din domeniul public, privat, al sindicatelor, universitar, preuniversitar și al organizațiilor de formare profesională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ro-RO" dirty="0" smtClean="0"/>
              <a:t>Dis</a:t>
            </a:r>
            <a:r>
              <a:rPr lang="en-US" dirty="0" smtClean="0"/>
              <a:t>e</a:t>
            </a:r>
            <a:r>
              <a:rPr lang="ro-RO" dirty="0" smtClean="0"/>
              <a:t>minarea informațiilor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990600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b="1" dirty="0" err="1" smtClean="0">
                <a:solidFill>
                  <a:schemeClr val="accent3">
                    <a:lumMod val="75000"/>
                  </a:schemeClr>
                </a:solidFill>
              </a:rPr>
              <a:t>MIFE</a:t>
            </a:r>
            <a:r>
              <a:rPr lang="ro-RO" sz="2400" b="1" dirty="0" smtClean="0">
                <a:solidFill>
                  <a:schemeClr val="accent3">
                    <a:lumMod val="75000"/>
                  </a:schemeClr>
                </a:solidFill>
              </a:rPr>
              <a:t> of </a:t>
            </a:r>
            <a:r>
              <a:rPr lang="ro-RO" sz="2400" b="1" dirty="0" err="1" smtClean="0">
                <a:solidFill>
                  <a:schemeClr val="accent3">
                    <a:lumMod val="75000"/>
                  </a:schemeClr>
                </a:solidFill>
              </a:rPr>
              <a:t>Territory</a:t>
            </a:r>
            <a:r>
              <a:rPr lang="ro-RO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o-RO" sz="2400" b="1" dirty="0" err="1" smtClean="0">
                <a:solidFill>
                  <a:schemeClr val="accent3">
                    <a:lumMod val="75000"/>
                  </a:schemeClr>
                </a:solidFill>
              </a:rPr>
              <a:t>of</a:t>
            </a:r>
            <a:r>
              <a:rPr lang="ro-RO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o-RO" sz="2400" b="1" dirty="0" err="1" smtClean="0">
                <a:solidFill>
                  <a:schemeClr val="accent3">
                    <a:lumMod val="75000"/>
                  </a:schemeClr>
                </a:solidFill>
              </a:rPr>
              <a:t>Belfort</a:t>
            </a:r>
            <a:r>
              <a:rPr lang="ro-RO" sz="2400" b="1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o-RO" sz="2400" b="1" dirty="0" smtClean="0">
                <a:solidFill>
                  <a:schemeClr val="accent3">
                    <a:lumMod val="75000"/>
                  </a:schemeClr>
                </a:solidFill>
              </a:rPr>
              <a:t>Coordonator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proiect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 Erasmus+ WATT ELSE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Substituent conținu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09800"/>
            <a:ext cx="518160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765" t="18227" r="21608" b="9685"/>
          <a:stretch/>
        </p:blipFill>
        <p:spPr>
          <a:xfrm>
            <a:off x="8153400" y="2258289"/>
            <a:ext cx="1995056" cy="3643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99060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o-RO" sz="2400" b="1" dirty="0" smtClean="0">
                <a:solidFill>
                  <a:schemeClr val="accent3">
                    <a:lumMod val="75000"/>
                  </a:schemeClr>
                </a:solidFill>
              </a:rPr>
              <a:t>12 pa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rteneri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o-RO" sz="2400" b="1" dirty="0" smtClean="0">
                <a:solidFill>
                  <a:schemeClr val="accent3">
                    <a:lumMod val="75000"/>
                  </a:schemeClr>
                </a:solidFill>
              </a:rPr>
              <a:t>din 7 țări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stituent conținut 2"/>
          <p:cNvSpPr txBox="1">
            <a:spLocks/>
          </p:cNvSpPr>
          <p:nvPr/>
        </p:nvSpPr>
        <p:spPr>
          <a:xfrm>
            <a:off x="1752600" y="1447800"/>
            <a:ext cx="7408333" cy="34506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o-RO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MIFE</a:t>
            </a: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of </a:t>
            </a:r>
            <a:r>
              <a:rPr kumimoji="0" lang="ro-RO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Territory</a:t>
            </a: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o-RO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of</a:t>
            </a: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o-RO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Belfort</a:t>
            </a: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Franța – Coordonator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o-RO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Cite</a:t>
            </a: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des </a:t>
            </a:r>
            <a:r>
              <a:rPr kumimoji="0" lang="ro-RO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Metiers</a:t>
            </a: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La </a:t>
            </a:r>
            <a:r>
              <a:rPr kumimoji="0" lang="ro-RO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Reunion</a:t>
            </a: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Franța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o-RO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Consorci</a:t>
            </a: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de la Ribera, Spania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o-RO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EDF</a:t>
            </a: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– </a:t>
            </a:r>
            <a:r>
              <a:rPr kumimoji="0" lang="ro-RO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Electricity</a:t>
            </a: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of France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o-RO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EnAIP</a:t>
            </a: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– </a:t>
            </a:r>
            <a:r>
              <a:rPr kumimoji="0" lang="ro-RO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Ente</a:t>
            </a: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o-RO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Acli</a:t>
            </a: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o-RO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Instrutzione</a:t>
            </a: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Profesionale </a:t>
            </a:r>
            <a:r>
              <a:rPr kumimoji="0" lang="ro-RO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Piemonte</a:t>
            </a: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Italia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o-RO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HOU</a:t>
            </a: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– </a:t>
            </a:r>
            <a:r>
              <a:rPr kumimoji="0" lang="ro-RO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Hellenic</a:t>
            </a: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Open University, Grecia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o-RO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Horizon</a:t>
            </a: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o-RO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Reunion</a:t>
            </a: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</a:t>
            </a:r>
            <a:r>
              <a:rPr kumimoji="0" lang="ro-RO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SPL</a:t>
            </a: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– Local public company)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o-RO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ISJ</a:t>
            </a: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– Inspectoratul Școlar Județean Iași, România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ITS Energie </a:t>
            </a:r>
            <a:r>
              <a:rPr kumimoji="0" lang="ro-RO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Piemonte</a:t>
            </a: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Italia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o-RO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KTH</a:t>
            </a: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– (</a:t>
            </a:r>
            <a:r>
              <a:rPr kumimoji="0" lang="ro-RO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royal</a:t>
            </a: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o-RO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university</a:t>
            </a: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), Suedia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o-RO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TREXIMA</a:t>
            </a: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Slovacia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o-RO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UTBM</a:t>
            </a: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– University of Technology </a:t>
            </a:r>
            <a:r>
              <a:rPr kumimoji="0" lang="ro-RO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Belfort</a:t>
            </a: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– </a:t>
            </a:r>
            <a:r>
              <a:rPr kumimoji="0" lang="ro-RO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Montbeliard</a:t>
            </a: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Franța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 txBox="1">
            <a:spLocks/>
          </p:cNvSpPr>
          <p:nvPr/>
        </p:nvSpPr>
        <p:spPr>
          <a:xfrm>
            <a:off x="2362200" y="990600"/>
            <a:ext cx="8229600" cy="80467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</a:rPr>
              <a:t> Programul primei întâlniri de proiect de la </a:t>
            </a:r>
            <a:r>
              <a:rPr kumimoji="0" lang="ro-RO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</a:rPr>
              <a:t>Belfort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Substituent conținut 2"/>
          <p:cNvSpPr txBox="1">
            <a:spLocks/>
          </p:cNvSpPr>
          <p:nvPr/>
        </p:nvSpPr>
        <p:spPr>
          <a:xfrm>
            <a:off x="990600" y="1828800"/>
            <a:ext cx="7408333" cy="121073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Miercuri, 16 oct 2019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Deschiderea oficială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Prezentarea fiecărui partener</a:t>
            </a:r>
          </a:p>
        </p:txBody>
      </p:sp>
      <p:pic>
        <p:nvPicPr>
          <p:cNvPr id="4" name="Substituent conținu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124200"/>
            <a:ext cx="4379648" cy="3284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24200"/>
            <a:ext cx="4114800" cy="3086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5351</TotalTime>
  <Words>424</Words>
  <Application>LibreOffice/5.1.6.2$Linux_X86_64 LibreOffice_project/10m0$Build-2</Application>
  <PresentationFormat>Custom</PresentationFormat>
  <Paragraphs>65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gc</cp:lastModifiedBy>
  <cp:revision>19</cp:revision>
  <dcterms:modified xsi:type="dcterms:W3CDTF">2019-12-17T15:18:52Z</dcterms:modified>
</cp:coreProperties>
</file>

<file path=docProps/core1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2019-05-14T06:57:56Z</dcterms:created>
  <dc:creator>Anna Maillard</dc:creator>
  <dc:description/>
  <dc:language>ro-RO</dc:language>
  <cp:lastModifiedBy/>
  <cp:lastPrinted>2019-08-09T07:22:19Z</cp:lastPrinted>
  <dcterms:modified xsi:type="dcterms:W3CDTF">2019-10-11T08:42:37Z</dcterms:modified>
  <cp:revision>398</cp:revision>
  <dc:subject/>
  <dc:title>WATT ELSE - CRÉER UNE DYNAMIQUE EUROPÉENNE DE TRANSITION DES MÉTIERS DE L’ÉNERGIE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Grand écran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